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Muli" charset="1" panose="00000500000000000000"/>
      <p:regular r:id="rId40"/>
    </p:embeddedFont>
    <p:embeddedFont>
      <p:font typeface="Arcade Gamer" charset="1" panose="00000000000000000000"/>
      <p:regular r:id="rId41"/>
    </p:embeddedFont>
    <p:embeddedFont>
      <p:font typeface="Open Sans" charset="1" panose="00000000000000000000"/>
      <p:regular r:id="rId42"/>
    </p:embeddedFont>
    <p:embeddedFont>
      <p:font typeface="Open Sans Bold" charset="1" panose="00000000000000000000"/>
      <p:regular r:id="rId43"/>
    </p:embeddedFont>
    <p:embeddedFont>
      <p:font typeface="Arimo" charset="1" panose="020B0604020202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2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58.png" Type="http://schemas.openxmlformats.org/officeDocument/2006/relationships/image"/><Relationship Id="rId3" Target="../media/image49.png" Type="http://schemas.openxmlformats.org/officeDocument/2006/relationships/image"/><Relationship Id="rId4" Target="../media/image48.png" Type="http://schemas.openxmlformats.org/officeDocument/2006/relationships/image"/><Relationship Id="rId5" Target="../media/image47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document/d/1dnTNHCQeyIhZ7d74yK6RelidT9jtjbflZqotZH_4lzo/edit?usp=sharing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76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6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8.jpe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7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7.jpe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8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12" Target="../media/image28.jpeg" Type="http://schemas.openxmlformats.org/officeDocument/2006/relationships/image"/><Relationship Id="rId13" Target="../media/image33.png" Type="http://schemas.openxmlformats.org/officeDocument/2006/relationships/image"/><Relationship Id="rId14" Target="../media/image31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2.pn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5364" y="1028700"/>
            <a:ext cx="3237273" cy="3237273"/>
          </a:xfrm>
          <a:custGeom>
            <a:avLst/>
            <a:gdLst/>
            <a:ahLst/>
            <a:cxnLst/>
            <a:rect r="r" b="b" t="t" l="l"/>
            <a:pathLst>
              <a:path h="3237273" w="3237273">
                <a:moveTo>
                  <a:pt x="0" y="0"/>
                </a:moveTo>
                <a:lnTo>
                  <a:pt x="3237272" y="0"/>
                </a:lnTo>
                <a:lnTo>
                  <a:pt x="3237272" y="3237273"/>
                </a:lnTo>
                <a:lnTo>
                  <a:pt x="0" y="323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3299" y="7687654"/>
            <a:ext cx="2776001" cy="2599346"/>
          </a:xfrm>
          <a:custGeom>
            <a:avLst/>
            <a:gdLst/>
            <a:ahLst/>
            <a:cxnLst/>
            <a:rect r="r" b="b" t="t" l="l"/>
            <a:pathLst>
              <a:path h="2599346" w="2776001">
                <a:moveTo>
                  <a:pt x="0" y="0"/>
                </a:moveTo>
                <a:lnTo>
                  <a:pt x="2776001" y="0"/>
                </a:lnTo>
                <a:lnTo>
                  <a:pt x="2776001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687654"/>
            <a:ext cx="2776001" cy="2599346"/>
          </a:xfrm>
          <a:custGeom>
            <a:avLst/>
            <a:gdLst/>
            <a:ahLst/>
            <a:cxnLst/>
            <a:rect r="r" b="b" t="t" l="l"/>
            <a:pathLst>
              <a:path h="2599346" w="2776001">
                <a:moveTo>
                  <a:pt x="2776001" y="0"/>
                </a:moveTo>
                <a:lnTo>
                  <a:pt x="0" y="0"/>
                </a:lnTo>
                <a:lnTo>
                  <a:pt x="0" y="2599346"/>
                </a:lnTo>
                <a:lnTo>
                  <a:pt x="2776001" y="2599346"/>
                </a:lnTo>
                <a:lnTo>
                  <a:pt x="27760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8251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689960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2569789" y="0"/>
                </a:moveTo>
                <a:lnTo>
                  <a:pt x="0" y="0"/>
                </a:lnTo>
                <a:lnTo>
                  <a:pt x="0" y="747575"/>
                </a:lnTo>
                <a:lnTo>
                  <a:pt x="2569789" y="747575"/>
                </a:lnTo>
                <a:lnTo>
                  <a:pt x="25697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089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0" y="0"/>
                </a:moveTo>
                <a:lnTo>
                  <a:pt x="2599346" y="0"/>
                </a:lnTo>
                <a:lnTo>
                  <a:pt x="2599346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413776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2599346" y="0"/>
                </a:moveTo>
                <a:lnTo>
                  <a:pt x="0" y="0"/>
                </a:lnTo>
                <a:lnTo>
                  <a:pt x="0" y="2599346"/>
                </a:lnTo>
                <a:lnTo>
                  <a:pt x="2599346" y="2599346"/>
                </a:lnTo>
                <a:lnTo>
                  <a:pt x="25993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296" y="6172200"/>
            <a:ext cx="845404" cy="4114800"/>
          </a:xfrm>
          <a:custGeom>
            <a:avLst/>
            <a:gdLst/>
            <a:ahLst/>
            <a:cxnLst/>
            <a:rect r="r" b="b" t="t" l="l"/>
            <a:pathLst>
              <a:path h="4114800" w="845404">
                <a:moveTo>
                  <a:pt x="0" y="0"/>
                </a:moveTo>
                <a:lnTo>
                  <a:pt x="845404" y="0"/>
                </a:lnTo>
                <a:lnTo>
                  <a:pt x="8454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7259300" y="6172200"/>
            <a:ext cx="845404" cy="4114800"/>
          </a:xfrm>
          <a:custGeom>
            <a:avLst/>
            <a:gdLst/>
            <a:ahLst/>
            <a:cxnLst/>
            <a:rect r="r" b="b" t="t" l="l"/>
            <a:pathLst>
              <a:path h="4114800" w="845404">
                <a:moveTo>
                  <a:pt x="845404" y="0"/>
                </a:moveTo>
                <a:lnTo>
                  <a:pt x="0" y="0"/>
                </a:lnTo>
                <a:lnTo>
                  <a:pt x="0" y="4114800"/>
                </a:lnTo>
                <a:lnTo>
                  <a:pt x="845404" y="4114800"/>
                </a:lnTo>
                <a:lnTo>
                  <a:pt x="84540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7623" y="9407784"/>
            <a:ext cx="1852754" cy="879216"/>
          </a:xfrm>
          <a:custGeom>
            <a:avLst/>
            <a:gdLst/>
            <a:ahLst/>
            <a:cxnLst/>
            <a:rect r="r" b="b" t="t" l="l"/>
            <a:pathLst>
              <a:path h="879216" w="1852754">
                <a:moveTo>
                  <a:pt x="0" y="0"/>
                </a:moveTo>
                <a:lnTo>
                  <a:pt x="1852754" y="0"/>
                </a:lnTo>
                <a:lnTo>
                  <a:pt x="1852754" y="879216"/>
                </a:lnTo>
                <a:lnTo>
                  <a:pt x="0" y="8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42069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70875" y="9420673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0" y="0"/>
                </a:moveTo>
                <a:lnTo>
                  <a:pt x="2268953" y="0"/>
                </a:lnTo>
                <a:lnTo>
                  <a:pt x="2268953" y="866327"/>
                </a:lnTo>
                <a:lnTo>
                  <a:pt x="0" y="8663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0919185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1826746" y="0"/>
                </a:moveTo>
                <a:lnTo>
                  <a:pt x="0" y="0"/>
                </a:lnTo>
                <a:lnTo>
                  <a:pt x="0" y="657628"/>
                </a:lnTo>
                <a:lnTo>
                  <a:pt x="1826746" y="657628"/>
                </a:lnTo>
                <a:lnTo>
                  <a:pt x="18267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48172" y="9407784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2268953" y="0"/>
                </a:moveTo>
                <a:lnTo>
                  <a:pt x="0" y="0"/>
                </a:lnTo>
                <a:lnTo>
                  <a:pt x="0" y="866328"/>
                </a:lnTo>
                <a:lnTo>
                  <a:pt x="2268953" y="866328"/>
                </a:lnTo>
                <a:lnTo>
                  <a:pt x="226895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03906" y="1082527"/>
            <a:ext cx="9280189" cy="314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0"/>
              </a:lnSpc>
              <a:spcBef>
                <a:spcPct val="0"/>
              </a:spcBef>
            </a:pPr>
            <a:r>
              <a:rPr lang="en-US" sz="18414">
                <a:solidFill>
                  <a:srgbClr val="FFFFFF"/>
                </a:solidFill>
                <a:latin typeface="Muli"/>
              </a:rPr>
              <a:t>PVZ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901719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317" y="2363400"/>
            <a:ext cx="8462097" cy="7923600"/>
          </a:xfrm>
          <a:custGeom>
            <a:avLst/>
            <a:gdLst/>
            <a:ahLst/>
            <a:cxnLst/>
            <a:rect r="r" b="b" t="t" l="l"/>
            <a:pathLst>
              <a:path h="7923600" w="8462097">
                <a:moveTo>
                  <a:pt x="0" y="0"/>
                </a:moveTo>
                <a:lnTo>
                  <a:pt x="8462097" y="0"/>
                </a:lnTo>
                <a:lnTo>
                  <a:pt x="8462097" y="7923600"/>
                </a:lnTo>
                <a:lnTo>
                  <a:pt x="0" y="792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13414" y="3222446"/>
            <a:ext cx="936040" cy="9360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13414" y="4871256"/>
            <a:ext cx="936040" cy="9360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13414" y="6520066"/>
            <a:ext cx="936040" cy="9360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13414" y="8168876"/>
            <a:ext cx="936040" cy="9360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21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521479" y="-413826"/>
            <a:ext cx="2494479" cy="2494479"/>
          </a:xfrm>
          <a:custGeom>
            <a:avLst/>
            <a:gdLst/>
            <a:ahLst/>
            <a:cxnLst/>
            <a:rect r="r" b="b" t="t" l="l"/>
            <a:pathLst>
              <a:path h="2494479" w="2494479">
                <a:moveTo>
                  <a:pt x="0" y="0"/>
                </a:moveTo>
                <a:lnTo>
                  <a:pt x="2494478" y="0"/>
                </a:lnTo>
                <a:lnTo>
                  <a:pt x="2494478" y="2494479"/>
                </a:lnTo>
                <a:lnTo>
                  <a:pt x="0" y="249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725760" y="125680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3"/>
                </a:lnTo>
                <a:lnTo>
                  <a:pt x="2359993" y="823853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901945" y="574331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2908065" y="0"/>
                </a:moveTo>
                <a:lnTo>
                  <a:pt x="0" y="0"/>
                </a:lnTo>
                <a:lnTo>
                  <a:pt x="0" y="518164"/>
                </a:lnTo>
                <a:lnTo>
                  <a:pt x="2908065" y="518164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47311" y="9098024"/>
            <a:ext cx="4718258" cy="1372584"/>
          </a:xfrm>
          <a:custGeom>
            <a:avLst/>
            <a:gdLst/>
            <a:ahLst/>
            <a:cxnLst/>
            <a:rect r="r" b="b" t="t" l="l"/>
            <a:pathLst>
              <a:path h="1372584" w="4718258">
                <a:moveTo>
                  <a:pt x="0" y="0"/>
                </a:moveTo>
                <a:lnTo>
                  <a:pt x="4718258" y="0"/>
                </a:lnTo>
                <a:lnTo>
                  <a:pt x="4718258" y="1372584"/>
                </a:lnTo>
                <a:lnTo>
                  <a:pt x="0" y="1372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49454" y="1406347"/>
            <a:ext cx="6054336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OBJECTIVE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27486" y="3184346"/>
            <a:ext cx="4343926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Create a 2D platform game using Java.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838846" y="3457356"/>
            <a:ext cx="685177" cy="41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7486" y="4833156"/>
            <a:ext cx="616753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Master Java Programming and implement OOP and SOLID design principles.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838846" y="5106166"/>
            <a:ext cx="685177" cy="41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37486" y="6481966"/>
            <a:ext cx="672998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Resolve issues common in Procedural-Oriented Method by making code transparent, concise, and creating a cohesive logical system.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838846" y="6754976"/>
            <a:ext cx="685177" cy="41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37486" y="8130776"/>
            <a:ext cx="616753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Use the project as a learning tool and a stepping stone for future programming careers.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838846" y="8403786"/>
            <a:ext cx="685177" cy="41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43432" y="2655122"/>
            <a:ext cx="7631878" cy="7631878"/>
          </a:xfrm>
          <a:custGeom>
            <a:avLst/>
            <a:gdLst/>
            <a:ahLst/>
            <a:cxnLst/>
            <a:rect r="r" b="b" t="t" l="l"/>
            <a:pathLst>
              <a:path h="7631878" w="7631878">
                <a:moveTo>
                  <a:pt x="0" y="0"/>
                </a:moveTo>
                <a:lnTo>
                  <a:pt x="7631879" y="0"/>
                </a:lnTo>
                <a:lnTo>
                  <a:pt x="7631879" y="7631878"/>
                </a:lnTo>
                <a:lnTo>
                  <a:pt x="0" y="763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31663" y="6172200"/>
            <a:ext cx="2311769" cy="4114800"/>
          </a:xfrm>
          <a:custGeom>
            <a:avLst/>
            <a:gdLst/>
            <a:ahLst/>
            <a:cxnLst/>
            <a:rect r="r" b="b" t="t" l="l"/>
            <a:pathLst>
              <a:path h="4114800" w="2311769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77327" y="2041877"/>
            <a:ext cx="699560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15108"/>
            <a:ext cx="908217" cy="9082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02333" y="3402589"/>
            <a:ext cx="4971231" cy="54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6">
                <a:solidFill>
                  <a:srgbClr val="FFFFFF"/>
                </a:solidFill>
                <a:latin typeface="Open Sans"/>
              </a:rPr>
              <a:t>Characters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403" y="3551145"/>
            <a:ext cx="664811" cy="39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721228"/>
            <a:ext cx="908217" cy="9082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02333" y="4808709"/>
            <a:ext cx="4971231" cy="54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6">
                <a:solidFill>
                  <a:srgbClr val="FFFFFF"/>
                </a:solidFill>
                <a:latin typeface="Open Sans"/>
              </a:rPr>
              <a:t>Items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0403" y="4957265"/>
            <a:ext cx="664811" cy="39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179263"/>
            <a:ext cx="908217" cy="9082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02333" y="6326734"/>
            <a:ext cx="4971231" cy="54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6">
                <a:solidFill>
                  <a:srgbClr val="FFFFFF"/>
                </a:solidFill>
                <a:latin typeface="Open Sans"/>
              </a:rPr>
              <a:t>Environment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0403" y="6415300"/>
            <a:ext cx="664811" cy="39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7642083"/>
            <a:ext cx="908217" cy="9082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50403" y="7878120"/>
            <a:ext cx="664811" cy="39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02333" y="7729564"/>
            <a:ext cx="4971231" cy="54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6">
                <a:solidFill>
                  <a:srgbClr val="FFFFFF"/>
                </a:solidFill>
                <a:latin typeface="Open Sans"/>
              </a:rPr>
              <a:t>User manual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8458"/>
            <a:ext cx="1143617" cy="11436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0772" y="3047811"/>
            <a:ext cx="3139605" cy="3001738"/>
          </a:xfrm>
          <a:custGeom>
            <a:avLst/>
            <a:gdLst/>
            <a:ahLst/>
            <a:cxnLst/>
            <a:rect r="r" b="b" t="t" l="l"/>
            <a:pathLst>
              <a:path h="3001738" w="3139605">
                <a:moveTo>
                  <a:pt x="0" y="0"/>
                </a:moveTo>
                <a:lnTo>
                  <a:pt x="3139604" y="0"/>
                </a:lnTo>
                <a:lnTo>
                  <a:pt x="3139604" y="3001737"/>
                </a:lnTo>
                <a:lnTo>
                  <a:pt x="0" y="300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76812" y="3047811"/>
            <a:ext cx="2782433" cy="3001738"/>
          </a:xfrm>
          <a:custGeom>
            <a:avLst/>
            <a:gdLst/>
            <a:ahLst/>
            <a:cxnLst/>
            <a:rect r="r" b="b" t="t" l="l"/>
            <a:pathLst>
              <a:path h="3001738" w="2782433">
                <a:moveTo>
                  <a:pt x="0" y="0"/>
                </a:moveTo>
                <a:lnTo>
                  <a:pt x="2782433" y="0"/>
                </a:lnTo>
                <a:lnTo>
                  <a:pt x="2782433" y="3001737"/>
                </a:lnTo>
                <a:lnTo>
                  <a:pt x="0" y="3001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3377" y="3047811"/>
            <a:ext cx="2723574" cy="2924906"/>
          </a:xfrm>
          <a:custGeom>
            <a:avLst/>
            <a:gdLst/>
            <a:ahLst/>
            <a:cxnLst/>
            <a:rect r="r" b="b" t="t" l="l"/>
            <a:pathLst>
              <a:path h="2924906" w="2723574">
                <a:moveTo>
                  <a:pt x="0" y="0"/>
                </a:moveTo>
                <a:lnTo>
                  <a:pt x="2723574" y="0"/>
                </a:lnTo>
                <a:lnTo>
                  <a:pt x="2723574" y="2924906"/>
                </a:lnTo>
                <a:lnTo>
                  <a:pt x="0" y="2924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76373" y="5972717"/>
            <a:ext cx="3275537" cy="3621323"/>
          </a:xfrm>
          <a:custGeom>
            <a:avLst/>
            <a:gdLst/>
            <a:ahLst/>
            <a:cxnLst/>
            <a:rect r="r" b="b" t="t" l="l"/>
            <a:pathLst>
              <a:path h="3621323" w="3275537">
                <a:moveTo>
                  <a:pt x="0" y="0"/>
                </a:moveTo>
                <a:lnTo>
                  <a:pt x="3275536" y="0"/>
                </a:lnTo>
                <a:lnTo>
                  <a:pt x="3275536" y="3621322"/>
                </a:lnTo>
                <a:lnTo>
                  <a:pt x="0" y="3621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5017" y="6049548"/>
            <a:ext cx="2785173" cy="3361640"/>
          </a:xfrm>
          <a:custGeom>
            <a:avLst/>
            <a:gdLst/>
            <a:ahLst/>
            <a:cxnLst/>
            <a:rect r="r" b="b" t="t" l="l"/>
            <a:pathLst>
              <a:path h="3361640" w="2785173">
                <a:moveTo>
                  <a:pt x="0" y="0"/>
                </a:moveTo>
                <a:lnTo>
                  <a:pt x="2785174" y="0"/>
                </a:lnTo>
                <a:lnTo>
                  <a:pt x="2785174" y="3361640"/>
                </a:lnTo>
                <a:lnTo>
                  <a:pt x="0" y="3361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9007"/>
            <a:ext cx="1223435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 (CONT)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4282" y="1606369"/>
            <a:ext cx="6259718" cy="68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Characters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947" y="1776498"/>
            <a:ext cx="837122" cy="5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25427"/>
            <a:ext cx="1143617" cy="11436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84282" y="1543339"/>
            <a:ext cx="6259718" cy="68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Items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9932" y="3890950"/>
            <a:ext cx="2058019" cy="1930531"/>
          </a:xfrm>
          <a:custGeom>
            <a:avLst/>
            <a:gdLst/>
            <a:ahLst/>
            <a:cxnLst/>
            <a:rect r="r" b="b" t="t" l="l"/>
            <a:pathLst>
              <a:path h="1930531" w="2058019">
                <a:moveTo>
                  <a:pt x="0" y="0"/>
                </a:moveTo>
                <a:lnTo>
                  <a:pt x="2058019" y="0"/>
                </a:lnTo>
                <a:lnTo>
                  <a:pt x="2058019" y="1930531"/>
                </a:lnTo>
                <a:lnTo>
                  <a:pt x="0" y="1930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7985" y="3364825"/>
            <a:ext cx="3886589" cy="3294859"/>
          </a:xfrm>
          <a:custGeom>
            <a:avLst/>
            <a:gdLst/>
            <a:ahLst/>
            <a:cxnLst/>
            <a:rect r="r" b="b" t="t" l="l"/>
            <a:pathLst>
              <a:path h="3294859" w="3886589">
                <a:moveTo>
                  <a:pt x="0" y="0"/>
                </a:moveTo>
                <a:lnTo>
                  <a:pt x="3886589" y="0"/>
                </a:lnTo>
                <a:lnTo>
                  <a:pt x="3886589" y="3294858"/>
                </a:lnTo>
                <a:lnTo>
                  <a:pt x="0" y="3294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38302" y="3262638"/>
            <a:ext cx="2958333" cy="3187154"/>
          </a:xfrm>
          <a:custGeom>
            <a:avLst/>
            <a:gdLst/>
            <a:ahLst/>
            <a:cxnLst/>
            <a:rect r="r" b="b" t="t" l="l"/>
            <a:pathLst>
              <a:path h="3187154" w="2958333">
                <a:moveTo>
                  <a:pt x="0" y="0"/>
                </a:moveTo>
                <a:lnTo>
                  <a:pt x="2958333" y="0"/>
                </a:lnTo>
                <a:lnTo>
                  <a:pt x="2958333" y="3187154"/>
                </a:lnTo>
                <a:lnTo>
                  <a:pt x="0" y="3187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1693" y="3251923"/>
            <a:ext cx="3341694" cy="3520661"/>
          </a:xfrm>
          <a:custGeom>
            <a:avLst/>
            <a:gdLst/>
            <a:ahLst/>
            <a:cxnLst/>
            <a:rect r="r" b="b" t="t" l="l"/>
            <a:pathLst>
              <a:path h="3520661" w="3341694">
                <a:moveTo>
                  <a:pt x="0" y="0"/>
                </a:moveTo>
                <a:lnTo>
                  <a:pt x="3341695" y="0"/>
                </a:lnTo>
                <a:lnTo>
                  <a:pt x="3341695" y="3520662"/>
                </a:lnTo>
                <a:lnTo>
                  <a:pt x="0" y="35206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9007"/>
            <a:ext cx="1118660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 (CONT)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1947" y="1713467"/>
            <a:ext cx="837122" cy="5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15308" y="7379264"/>
            <a:ext cx="6259718" cy="6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Lawn Mower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9083" y="7379264"/>
            <a:ext cx="6259718" cy="6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Bullet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87609" y="7379264"/>
            <a:ext cx="6259718" cy="6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Shovel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6726" y="7379264"/>
            <a:ext cx="3591629" cy="6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Sun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6723"/>
            <a:ext cx="1292015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 (CONT)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61673"/>
            <a:ext cx="1143617" cy="114361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84282" y="1855124"/>
            <a:ext cx="6259718" cy="68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Environment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947" y="1949713"/>
            <a:ext cx="837122" cy="5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17911" y="2544059"/>
            <a:ext cx="13091397" cy="7137055"/>
          </a:xfrm>
          <a:custGeom>
            <a:avLst/>
            <a:gdLst/>
            <a:ahLst/>
            <a:cxnLst/>
            <a:rect r="r" b="b" t="t" l="l"/>
            <a:pathLst>
              <a:path h="7137055" w="13091397">
                <a:moveTo>
                  <a:pt x="0" y="0"/>
                </a:moveTo>
                <a:lnTo>
                  <a:pt x="13091398" y="0"/>
                </a:lnTo>
                <a:lnTo>
                  <a:pt x="13091398" y="7137055"/>
                </a:lnTo>
                <a:lnTo>
                  <a:pt x="0" y="7137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6723"/>
            <a:ext cx="1292015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 (CONT)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61673"/>
            <a:ext cx="1143617" cy="114361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5319" y="3629789"/>
            <a:ext cx="15797361" cy="3539611"/>
          </a:xfrm>
          <a:custGeom>
            <a:avLst/>
            <a:gdLst/>
            <a:ahLst/>
            <a:cxnLst/>
            <a:rect r="r" b="b" t="t" l="l"/>
            <a:pathLst>
              <a:path h="3539611" w="15797361">
                <a:moveTo>
                  <a:pt x="0" y="0"/>
                </a:moveTo>
                <a:lnTo>
                  <a:pt x="15797362" y="0"/>
                </a:lnTo>
                <a:lnTo>
                  <a:pt x="15797362" y="3539611"/>
                </a:lnTo>
                <a:lnTo>
                  <a:pt x="0" y="353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46" r="-975" b="-94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84282" y="1855124"/>
            <a:ext cx="6259718" cy="68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FF"/>
                </a:solidFill>
                <a:latin typeface="Open Sans"/>
              </a:rPr>
              <a:t>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947" y="1949713"/>
            <a:ext cx="837122" cy="5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1353"/>
            <a:ext cx="12310558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GAME OVERVIEW (CONT)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817129"/>
            <a:ext cx="983251" cy="9832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F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458" y="2056764"/>
            <a:ext cx="719735" cy="44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1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4079" y="1898296"/>
            <a:ext cx="5381937" cy="70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4"/>
              </a:lnSpc>
              <a:spcBef>
                <a:spcPct val="0"/>
              </a:spcBef>
            </a:pPr>
            <a:r>
              <a:rPr lang="en-US" sz="4081">
                <a:solidFill>
                  <a:srgbClr val="FFFFFF"/>
                </a:solidFill>
                <a:latin typeface="Open Sans"/>
              </a:rPr>
              <a:t>User manual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9144000" y="1263081"/>
            <a:ext cx="2283604" cy="797185"/>
          </a:xfrm>
          <a:custGeom>
            <a:avLst/>
            <a:gdLst/>
            <a:ahLst/>
            <a:cxnLst/>
            <a:rect r="r" b="b" t="t" l="l"/>
            <a:pathLst>
              <a:path h="797185" w="2283604">
                <a:moveTo>
                  <a:pt x="2283604" y="0"/>
                </a:moveTo>
                <a:lnTo>
                  <a:pt x="0" y="0"/>
                </a:lnTo>
                <a:lnTo>
                  <a:pt x="0" y="797185"/>
                </a:lnTo>
                <a:lnTo>
                  <a:pt x="2283604" y="797185"/>
                </a:lnTo>
                <a:lnTo>
                  <a:pt x="2283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80193" y="3598977"/>
            <a:ext cx="15247349" cy="480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1517" indent="-430759" lvl="1">
              <a:lnSpc>
                <a:spcPts val="6384"/>
              </a:lnSpc>
              <a:buFont typeface="Arial"/>
              <a:buChar char="•"/>
            </a:pPr>
            <a:r>
              <a:rPr lang="en-US" sz="3990">
                <a:solidFill>
                  <a:srgbClr val="FFFFFF"/>
                </a:solidFill>
                <a:latin typeface="Open Sans"/>
              </a:rPr>
              <a:t>Menu Navigation: Click desired option on menu.</a:t>
            </a:r>
          </a:p>
          <a:p>
            <a:pPr algn="l" marL="861517" indent="-430759" lvl="1">
              <a:lnSpc>
                <a:spcPts val="6384"/>
              </a:lnSpc>
              <a:buFont typeface="Arial"/>
              <a:buChar char="•"/>
            </a:pPr>
            <a:r>
              <a:rPr lang="en-US" sz="3990">
                <a:solidFill>
                  <a:srgbClr val="FFFFFF"/>
                </a:solidFill>
                <a:latin typeface="Open Sans"/>
              </a:rPr>
              <a:t>Plant Selection: Click plant icon then desired plant.</a:t>
            </a:r>
          </a:p>
          <a:p>
            <a:pPr algn="l" marL="861517" indent="-430759" lvl="1">
              <a:lnSpc>
                <a:spcPts val="6384"/>
              </a:lnSpc>
              <a:buFont typeface="Arial"/>
              <a:buChar char="•"/>
            </a:pPr>
            <a:r>
              <a:rPr lang="en-US" sz="3990">
                <a:solidFill>
                  <a:srgbClr val="FFFFFF"/>
                </a:solidFill>
                <a:latin typeface="Open Sans"/>
              </a:rPr>
              <a:t>Plant Placement: Click desired location on grid to place selected plant.</a:t>
            </a:r>
          </a:p>
          <a:p>
            <a:pPr algn="l" marL="861517" indent="-430759" lvl="1">
              <a:lnSpc>
                <a:spcPts val="6384"/>
              </a:lnSpc>
              <a:buFont typeface="Arial"/>
              <a:buChar char="•"/>
            </a:pPr>
            <a:r>
              <a:rPr lang="en-US" sz="3990">
                <a:solidFill>
                  <a:srgbClr val="FFFFFF"/>
                </a:solidFill>
                <a:latin typeface="Open Sans"/>
              </a:rPr>
              <a:t>Sun Collection: Click sun icon to collect.</a:t>
            </a:r>
          </a:p>
          <a:p>
            <a:pPr algn="l">
              <a:lnSpc>
                <a:spcPts val="638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9502" y="5502248"/>
            <a:ext cx="2479371" cy="4784752"/>
          </a:xfrm>
          <a:custGeom>
            <a:avLst/>
            <a:gdLst/>
            <a:ahLst/>
            <a:cxnLst/>
            <a:rect r="r" b="b" t="t" l="l"/>
            <a:pathLst>
              <a:path h="4784752" w="2479371">
                <a:moveTo>
                  <a:pt x="0" y="0"/>
                </a:moveTo>
                <a:lnTo>
                  <a:pt x="2479371" y="0"/>
                </a:lnTo>
                <a:lnTo>
                  <a:pt x="2479371" y="4784752"/>
                </a:lnTo>
                <a:lnTo>
                  <a:pt x="0" y="478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61471" y="1028700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61471" y="3752328"/>
            <a:ext cx="1569844" cy="548018"/>
          </a:xfrm>
          <a:custGeom>
            <a:avLst/>
            <a:gdLst/>
            <a:ahLst/>
            <a:cxnLst/>
            <a:rect r="r" b="b" t="t" l="l"/>
            <a:pathLst>
              <a:path h="548018" w="1569844">
                <a:moveTo>
                  <a:pt x="1569845" y="0"/>
                </a:moveTo>
                <a:lnTo>
                  <a:pt x="0" y="0"/>
                </a:lnTo>
                <a:lnTo>
                  <a:pt x="0" y="548018"/>
                </a:lnTo>
                <a:lnTo>
                  <a:pt x="1569845" y="548018"/>
                </a:lnTo>
                <a:lnTo>
                  <a:pt x="156984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8669" y="1425427"/>
            <a:ext cx="13780548" cy="8584426"/>
          </a:xfrm>
          <a:custGeom>
            <a:avLst/>
            <a:gdLst/>
            <a:ahLst/>
            <a:cxnLst/>
            <a:rect r="r" b="b" t="t" l="l"/>
            <a:pathLst>
              <a:path h="8584426" w="13780548">
                <a:moveTo>
                  <a:pt x="0" y="0"/>
                </a:moveTo>
                <a:lnTo>
                  <a:pt x="13780547" y="0"/>
                </a:lnTo>
                <a:lnTo>
                  <a:pt x="13780547" y="8584426"/>
                </a:lnTo>
                <a:lnTo>
                  <a:pt x="0" y="8584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319852" y="571353"/>
            <a:ext cx="8911775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UML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5675" y="1028700"/>
            <a:ext cx="4797483" cy="9258300"/>
          </a:xfrm>
          <a:custGeom>
            <a:avLst/>
            <a:gdLst/>
            <a:ahLst/>
            <a:cxnLst/>
            <a:rect r="r" b="b" t="t" l="l"/>
            <a:pathLst>
              <a:path h="9258300" w="4797483">
                <a:moveTo>
                  <a:pt x="0" y="0"/>
                </a:moveTo>
                <a:lnTo>
                  <a:pt x="4797483" y="0"/>
                </a:lnTo>
                <a:lnTo>
                  <a:pt x="47974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959" y="9129204"/>
            <a:ext cx="2684476" cy="1024982"/>
          </a:xfrm>
          <a:custGeom>
            <a:avLst/>
            <a:gdLst/>
            <a:ahLst/>
            <a:cxnLst/>
            <a:rect r="r" b="b" t="t" l="l"/>
            <a:pathLst>
              <a:path h="1024982" w="2684476">
                <a:moveTo>
                  <a:pt x="0" y="0"/>
                </a:moveTo>
                <a:lnTo>
                  <a:pt x="2684476" y="0"/>
                </a:lnTo>
                <a:lnTo>
                  <a:pt x="2684476" y="1024982"/>
                </a:lnTo>
                <a:lnTo>
                  <a:pt x="0" y="102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9329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3157" y="3086100"/>
            <a:ext cx="1556143" cy="4114800"/>
          </a:xfrm>
          <a:custGeom>
            <a:avLst/>
            <a:gdLst/>
            <a:ahLst/>
            <a:cxnLst/>
            <a:rect r="r" b="b" t="t" l="l"/>
            <a:pathLst>
              <a:path h="4114800" w="1556143">
                <a:moveTo>
                  <a:pt x="0" y="0"/>
                </a:moveTo>
                <a:lnTo>
                  <a:pt x="1556143" y="0"/>
                </a:lnTo>
                <a:lnTo>
                  <a:pt x="1556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58093" y="7998182"/>
            <a:ext cx="1144409" cy="2288818"/>
          </a:xfrm>
          <a:custGeom>
            <a:avLst/>
            <a:gdLst/>
            <a:ahLst/>
            <a:cxnLst/>
            <a:rect r="r" b="b" t="t" l="l"/>
            <a:pathLst>
              <a:path h="2288818" w="1144409">
                <a:moveTo>
                  <a:pt x="0" y="0"/>
                </a:moveTo>
                <a:lnTo>
                  <a:pt x="1144409" y="0"/>
                </a:lnTo>
                <a:lnTo>
                  <a:pt x="1144409" y="2288818"/>
                </a:lnTo>
                <a:lnTo>
                  <a:pt x="0" y="2288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7750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8959" y="2292365"/>
            <a:ext cx="6054336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METHODOLOGY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8221" y="4037184"/>
            <a:ext cx="933640" cy="9336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94384" y="4037184"/>
            <a:ext cx="933640" cy="9336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60635" y="5866174"/>
            <a:ext cx="933640" cy="9336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41770" y="4190650"/>
            <a:ext cx="2833748" cy="56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FFFFFF"/>
                </a:solidFill>
                <a:latin typeface="Open Sans"/>
              </a:rPr>
              <a:t>Rules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3331" y="4280895"/>
            <a:ext cx="683420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09049" y="4128980"/>
            <a:ext cx="4279097" cy="56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FFFFFF"/>
                </a:solidFill>
                <a:latin typeface="Open Sans"/>
              </a:rPr>
              <a:t>Game Instructions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19493" y="4280895"/>
            <a:ext cx="683420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02619" y="6019640"/>
            <a:ext cx="2833748" cy="56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FFFFFF"/>
                </a:solidFill>
                <a:latin typeface="Open Sans"/>
              </a:rPr>
              <a:t>Designs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85745" y="6109885"/>
            <a:ext cx="683420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929112" y="-224599"/>
            <a:ext cx="1796695" cy="1796695"/>
          </a:xfrm>
          <a:custGeom>
            <a:avLst/>
            <a:gdLst/>
            <a:ahLst/>
            <a:cxnLst/>
            <a:rect r="r" b="b" t="t" l="l"/>
            <a:pathLst>
              <a:path h="1796695" w="1796695">
                <a:moveTo>
                  <a:pt x="0" y="0"/>
                </a:moveTo>
                <a:lnTo>
                  <a:pt x="1796695" y="0"/>
                </a:lnTo>
                <a:lnTo>
                  <a:pt x="1796695" y="1796695"/>
                </a:lnTo>
                <a:lnTo>
                  <a:pt x="0" y="1796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79197" y="978701"/>
            <a:ext cx="1699829" cy="593395"/>
          </a:xfrm>
          <a:custGeom>
            <a:avLst/>
            <a:gdLst/>
            <a:ahLst/>
            <a:cxnLst/>
            <a:rect r="r" b="b" t="t" l="l"/>
            <a:pathLst>
              <a:path h="593395" w="1699829">
                <a:moveTo>
                  <a:pt x="0" y="0"/>
                </a:moveTo>
                <a:lnTo>
                  <a:pt x="1699830" y="0"/>
                </a:lnTo>
                <a:lnTo>
                  <a:pt x="1699830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106743" y="978701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5" y="0"/>
                </a:lnTo>
                <a:lnTo>
                  <a:pt x="2908065" y="518165"/>
                </a:lnTo>
                <a:lnTo>
                  <a:pt x="0" y="5181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32269" y="2039392"/>
            <a:ext cx="1699829" cy="593395"/>
          </a:xfrm>
          <a:custGeom>
            <a:avLst/>
            <a:gdLst/>
            <a:ahLst/>
            <a:cxnLst/>
            <a:rect r="r" b="b" t="t" l="l"/>
            <a:pathLst>
              <a:path h="593395" w="1699829">
                <a:moveTo>
                  <a:pt x="0" y="0"/>
                </a:moveTo>
                <a:lnTo>
                  <a:pt x="1699829" y="0"/>
                </a:lnTo>
                <a:lnTo>
                  <a:pt x="1699829" y="593395"/>
                </a:lnTo>
                <a:lnTo>
                  <a:pt x="0" y="5933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4804259" y="757234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2908065" y="0"/>
                </a:moveTo>
                <a:lnTo>
                  <a:pt x="0" y="0"/>
                </a:lnTo>
                <a:lnTo>
                  <a:pt x="0" y="518165"/>
                </a:lnTo>
                <a:lnTo>
                  <a:pt x="2908065" y="518165"/>
                </a:lnTo>
                <a:lnTo>
                  <a:pt x="290806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672" y="783239"/>
            <a:ext cx="1811195" cy="933640"/>
            <a:chOff x="0" y="0"/>
            <a:chExt cx="157677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6774" cy="812800"/>
            </a:xfrm>
            <a:custGeom>
              <a:avLst/>
              <a:gdLst/>
              <a:ahLst/>
              <a:cxnLst/>
              <a:rect r="r" b="b" t="t" l="l"/>
              <a:pathLst>
                <a:path h="812800" w="1576774">
                  <a:moveTo>
                    <a:pt x="0" y="0"/>
                  </a:moveTo>
                  <a:lnTo>
                    <a:pt x="1576774" y="0"/>
                  </a:lnTo>
                  <a:lnTo>
                    <a:pt x="15767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76774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9343" y="910017"/>
            <a:ext cx="549726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Rules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377" y="1026950"/>
            <a:ext cx="1325786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672" y="2108019"/>
            <a:ext cx="16308628" cy="600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You are the manager, defending your house with 6 lawnmowers as the last resort.</a:t>
            </a:r>
          </a:p>
          <a:p>
            <a:pPr algn="just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Eliminate zombies (male &amp; female) with 3 plant types (Pea-Shooter, Sunflower, Walnut).</a:t>
            </a:r>
          </a:p>
          <a:p>
            <a:pPr algn="just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Deploy plants strategically.</a:t>
            </a:r>
          </a:p>
          <a:p>
            <a:pPr algn="just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Win by killing all the zombies.</a:t>
            </a:r>
          </a:p>
          <a:p>
            <a:pPr algn="just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Lose by letting zombies reach the house after mowers are gone (Game Over).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4571031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9878" y="1858227"/>
            <a:ext cx="7664122" cy="12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Arcade Gamer"/>
              </a:rPr>
              <a:t>OUR TEAM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515314" y="3125028"/>
            <a:ext cx="6789290" cy="0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153676" y="3763873"/>
            <a:ext cx="1517919" cy="1517919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74046" y="5851934"/>
            <a:ext cx="2770756" cy="2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>
                <a:solidFill>
                  <a:srgbClr val="FFFFFF"/>
                </a:solidFill>
                <a:latin typeface="Open Sans"/>
              </a:rPr>
              <a:t>More Information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794020" y="3763873"/>
            <a:ext cx="1517919" cy="1517919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51" r="0" b="-55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86685" y="3763873"/>
            <a:ext cx="1517919" cy="1517919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274274" y="6463410"/>
            <a:ext cx="1517919" cy="1517919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56127" y="6463410"/>
            <a:ext cx="1517919" cy="1517919"/>
            <a:chOff x="0" y="0"/>
            <a:chExt cx="13716000" cy="137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454" r="0" b="-1645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474046" y="5602146"/>
            <a:ext cx="2231532" cy="624875"/>
            <a:chOff x="0" y="0"/>
            <a:chExt cx="290264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02644" cy="812800"/>
            </a:xfrm>
            <a:custGeom>
              <a:avLst/>
              <a:gdLst/>
              <a:ahLst/>
              <a:cxnLst/>
              <a:rect r="r" b="b" t="t" l="l"/>
              <a:pathLst>
                <a:path h="812800" w="2902644">
                  <a:moveTo>
                    <a:pt x="0" y="0"/>
                  </a:moveTo>
                  <a:lnTo>
                    <a:pt x="2902644" y="0"/>
                  </a:lnTo>
                  <a:lnTo>
                    <a:pt x="2902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6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902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570749" y="5864125"/>
            <a:ext cx="2770756" cy="2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>
                <a:solidFill>
                  <a:srgbClr val="FFFFFF"/>
                </a:solidFill>
                <a:latin typeface="Open Sans"/>
              </a:rPr>
              <a:t>More Information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570749" y="5614337"/>
            <a:ext cx="2231532" cy="624875"/>
            <a:chOff x="0" y="0"/>
            <a:chExt cx="2902644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02644" cy="812800"/>
            </a:xfrm>
            <a:custGeom>
              <a:avLst/>
              <a:gdLst/>
              <a:ahLst/>
              <a:cxnLst/>
              <a:rect r="r" b="b" t="t" l="l"/>
              <a:pathLst>
                <a:path h="812800" w="2902644">
                  <a:moveTo>
                    <a:pt x="0" y="0"/>
                  </a:moveTo>
                  <a:lnTo>
                    <a:pt x="2902644" y="0"/>
                  </a:lnTo>
                  <a:lnTo>
                    <a:pt x="2902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6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902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71417" y="5886008"/>
            <a:ext cx="2770756" cy="2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>
                <a:solidFill>
                  <a:srgbClr val="FFFFFF"/>
                </a:solidFill>
                <a:latin typeface="Open Sans"/>
              </a:rPr>
              <a:t>More Information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71417" y="5636220"/>
            <a:ext cx="2231532" cy="624875"/>
            <a:chOff x="0" y="0"/>
            <a:chExt cx="2902644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02644" cy="812800"/>
            </a:xfrm>
            <a:custGeom>
              <a:avLst/>
              <a:gdLst/>
              <a:ahLst/>
              <a:cxnLst/>
              <a:rect r="r" b="b" t="t" l="l"/>
              <a:pathLst>
                <a:path h="812800" w="2902644">
                  <a:moveTo>
                    <a:pt x="0" y="0"/>
                  </a:moveTo>
                  <a:lnTo>
                    <a:pt x="2902644" y="0"/>
                  </a:lnTo>
                  <a:lnTo>
                    <a:pt x="2902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6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902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82223" y="8564492"/>
            <a:ext cx="2770756" cy="2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>
                <a:solidFill>
                  <a:srgbClr val="FFFFFF"/>
                </a:solidFill>
                <a:latin typeface="Open Sans"/>
              </a:rPr>
              <a:t>More Information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82223" y="8314704"/>
            <a:ext cx="2231532" cy="624875"/>
            <a:chOff x="0" y="0"/>
            <a:chExt cx="2902644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02644" cy="812800"/>
            </a:xfrm>
            <a:custGeom>
              <a:avLst/>
              <a:gdLst/>
              <a:ahLst/>
              <a:cxnLst/>
              <a:rect r="r" b="b" t="t" l="l"/>
              <a:pathLst>
                <a:path h="812800" w="2902644">
                  <a:moveTo>
                    <a:pt x="0" y="0"/>
                  </a:moveTo>
                  <a:lnTo>
                    <a:pt x="2902644" y="0"/>
                  </a:lnTo>
                  <a:lnTo>
                    <a:pt x="2902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6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902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718254" y="8564492"/>
            <a:ext cx="2770756" cy="24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>
                <a:solidFill>
                  <a:srgbClr val="FFFFFF"/>
                </a:solidFill>
                <a:latin typeface="Open Sans"/>
              </a:rPr>
              <a:t>More Information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4718254" y="8314704"/>
            <a:ext cx="2231532" cy="624875"/>
            <a:chOff x="0" y="0"/>
            <a:chExt cx="2902644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02644" cy="812800"/>
            </a:xfrm>
            <a:custGeom>
              <a:avLst/>
              <a:gdLst/>
              <a:ahLst/>
              <a:cxnLst/>
              <a:rect r="r" b="b" t="t" l="l"/>
              <a:pathLst>
                <a:path h="812800" w="2902644">
                  <a:moveTo>
                    <a:pt x="0" y="0"/>
                  </a:moveTo>
                  <a:lnTo>
                    <a:pt x="2902644" y="0"/>
                  </a:lnTo>
                  <a:lnTo>
                    <a:pt x="2902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6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902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474046" y="5773212"/>
            <a:ext cx="2231532" cy="1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"/>
              </a:lnSpc>
              <a:spcBef>
                <a:spcPct val="0"/>
              </a:spcBef>
            </a:pPr>
            <a:r>
              <a:rPr lang="en-US" sz="1183">
                <a:solidFill>
                  <a:srgbClr val="FFFFFF"/>
                </a:solidFill>
                <a:latin typeface="Open Sans Bold"/>
              </a:rPr>
              <a:t>Nguyễn Hải Phú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570749" y="5785402"/>
            <a:ext cx="2231532" cy="1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"/>
              </a:lnSpc>
              <a:spcBef>
                <a:spcPct val="0"/>
              </a:spcBef>
            </a:pPr>
            <a:r>
              <a:rPr lang="en-US" sz="1183">
                <a:solidFill>
                  <a:srgbClr val="FFFFFF"/>
                </a:solidFill>
                <a:latin typeface="Open Sans Bold"/>
              </a:rPr>
              <a:t>Hà Anh Khoa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1417" y="5807286"/>
            <a:ext cx="2231532" cy="1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"/>
              </a:lnSpc>
              <a:spcBef>
                <a:spcPct val="0"/>
              </a:spcBef>
            </a:pPr>
            <a:r>
              <a:rPr lang="en-US" sz="1183">
                <a:solidFill>
                  <a:srgbClr val="FFFFFF"/>
                </a:solidFill>
                <a:latin typeface="Open Sans Bold"/>
              </a:rPr>
              <a:t>Nguyễn Minh Đạt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82223" y="8485770"/>
            <a:ext cx="2231532" cy="1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"/>
              </a:lnSpc>
              <a:spcBef>
                <a:spcPct val="0"/>
              </a:spcBef>
            </a:pPr>
            <a:r>
              <a:rPr lang="en-US" sz="1183">
                <a:solidFill>
                  <a:srgbClr val="FFFFFF"/>
                </a:solidFill>
                <a:latin typeface="Open Sans"/>
              </a:rPr>
              <a:t>Đặng Hoàng Nam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718254" y="8485770"/>
            <a:ext cx="2231532" cy="1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"/>
              </a:lnSpc>
              <a:spcBef>
                <a:spcPct val="0"/>
              </a:spcBef>
            </a:pPr>
            <a:r>
              <a:rPr lang="en-US" sz="1183">
                <a:solidFill>
                  <a:srgbClr val="FFFFFF"/>
                </a:solidFill>
                <a:latin typeface="Open Sans Bold"/>
              </a:rPr>
              <a:t>Nguyễn Hoàng Thiện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4980" y="3032768"/>
            <a:ext cx="2687085" cy="2570761"/>
          </a:xfrm>
          <a:custGeom>
            <a:avLst/>
            <a:gdLst/>
            <a:ahLst/>
            <a:cxnLst/>
            <a:rect r="r" b="b" t="t" l="l"/>
            <a:pathLst>
              <a:path h="2570761" w="2687085">
                <a:moveTo>
                  <a:pt x="0" y="0"/>
                </a:moveTo>
                <a:lnTo>
                  <a:pt x="2687084" y="0"/>
                </a:lnTo>
                <a:lnTo>
                  <a:pt x="2687084" y="2570760"/>
                </a:lnTo>
                <a:lnTo>
                  <a:pt x="0" y="257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404653"/>
            <a:ext cx="2648770" cy="2853647"/>
          </a:xfrm>
          <a:custGeom>
            <a:avLst/>
            <a:gdLst/>
            <a:ahLst/>
            <a:cxnLst/>
            <a:rect r="r" b="b" t="t" l="l"/>
            <a:pathLst>
              <a:path h="2853647" w="2648770">
                <a:moveTo>
                  <a:pt x="0" y="0"/>
                </a:moveTo>
                <a:lnTo>
                  <a:pt x="2648770" y="0"/>
                </a:lnTo>
                <a:lnTo>
                  <a:pt x="2648770" y="2853647"/>
                </a:lnTo>
                <a:lnTo>
                  <a:pt x="0" y="285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3522" y="2721197"/>
            <a:ext cx="3399975" cy="2882332"/>
          </a:xfrm>
          <a:custGeom>
            <a:avLst/>
            <a:gdLst/>
            <a:ahLst/>
            <a:cxnLst/>
            <a:rect r="r" b="b" t="t" l="l"/>
            <a:pathLst>
              <a:path h="2882332" w="3399975">
                <a:moveTo>
                  <a:pt x="0" y="0"/>
                </a:moveTo>
                <a:lnTo>
                  <a:pt x="3399975" y="0"/>
                </a:lnTo>
                <a:lnTo>
                  <a:pt x="3399975" y="2882331"/>
                </a:lnTo>
                <a:lnTo>
                  <a:pt x="0" y="288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90063" y="7027941"/>
            <a:ext cx="2058019" cy="1930531"/>
          </a:xfrm>
          <a:custGeom>
            <a:avLst/>
            <a:gdLst/>
            <a:ahLst/>
            <a:cxnLst/>
            <a:rect r="r" b="b" t="t" l="l"/>
            <a:pathLst>
              <a:path h="1930531" w="2058019">
                <a:moveTo>
                  <a:pt x="0" y="0"/>
                </a:moveTo>
                <a:lnTo>
                  <a:pt x="2058019" y="0"/>
                </a:lnTo>
                <a:lnTo>
                  <a:pt x="2058019" y="1930531"/>
                </a:lnTo>
                <a:lnTo>
                  <a:pt x="0" y="19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72833" y="5631817"/>
            <a:ext cx="3618540" cy="4026263"/>
          </a:xfrm>
          <a:custGeom>
            <a:avLst/>
            <a:gdLst/>
            <a:ahLst/>
            <a:cxnLst/>
            <a:rect r="r" b="b" t="t" l="l"/>
            <a:pathLst>
              <a:path h="4026263" w="3618540">
                <a:moveTo>
                  <a:pt x="0" y="0"/>
                </a:moveTo>
                <a:lnTo>
                  <a:pt x="3618540" y="0"/>
                </a:lnTo>
                <a:lnTo>
                  <a:pt x="3618540" y="4026263"/>
                </a:lnTo>
                <a:lnTo>
                  <a:pt x="0" y="402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91373" y="5631817"/>
            <a:ext cx="3299974" cy="3981787"/>
          </a:xfrm>
          <a:custGeom>
            <a:avLst/>
            <a:gdLst/>
            <a:ahLst/>
            <a:cxnLst/>
            <a:rect r="r" b="b" t="t" l="l"/>
            <a:pathLst>
              <a:path h="3981787" w="3299974">
                <a:moveTo>
                  <a:pt x="0" y="0"/>
                </a:moveTo>
                <a:lnTo>
                  <a:pt x="3299975" y="0"/>
                </a:lnTo>
                <a:lnTo>
                  <a:pt x="3299975" y="3981787"/>
                </a:lnTo>
                <a:lnTo>
                  <a:pt x="0" y="3981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77861" y="3674928"/>
            <a:ext cx="6427026" cy="1286440"/>
          </a:xfrm>
          <a:custGeom>
            <a:avLst/>
            <a:gdLst/>
            <a:ahLst/>
            <a:cxnLst/>
            <a:rect r="r" b="b" t="t" l="l"/>
            <a:pathLst>
              <a:path h="1286440" w="6427026">
                <a:moveTo>
                  <a:pt x="0" y="0"/>
                </a:moveTo>
                <a:lnTo>
                  <a:pt x="6427025" y="0"/>
                </a:lnTo>
                <a:lnTo>
                  <a:pt x="6427025" y="1286440"/>
                </a:lnTo>
                <a:lnTo>
                  <a:pt x="0" y="1286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7" r="0" b="-4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59280" y="7219902"/>
            <a:ext cx="3904802" cy="1546608"/>
          </a:xfrm>
          <a:custGeom>
            <a:avLst/>
            <a:gdLst/>
            <a:ahLst/>
            <a:cxnLst/>
            <a:rect r="r" b="b" t="t" l="l"/>
            <a:pathLst>
              <a:path h="1546608" w="3904802">
                <a:moveTo>
                  <a:pt x="0" y="0"/>
                </a:moveTo>
                <a:lnTo>
                  <a:pt x="3904802" y="0"/>
                </a:lnTo>
                <a:lnTo>
                  <a:pt x="3904802" y="1546608"/>
                </a:lnTo>
                <a:lnTo>
                  <a:pt x="0" y="154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59280" y="3828951"/>
            <a:ext cx="3939700" cy="1490697"/>
          </a:xfrm>
          <a:custGeom>
            <a:avLst/>
            <a:gdLst/>
            <a:ahLst/>
            <a:cxnLst/>
            <a:rect r="r" b="b" t="t" l="l"/>
            <a:pathLst>
              <a:path h="1490697" w="3939700">
                <a:moveTo>
                  <a:pt x="0" y="0"/>
                </a:moveTo>
                <a:lnTo>
                  <a:pt x="3939700" y="0"/>
                </a:lnTo>
                <a:lnTo>
                  <a:pt x="3939700" y="1490697"/>
                </a:lnTo>
                <a:lnTo>
                  <a:pt x="0" y="1490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56998" y="1182166"/>
            <a:ext cx="5288266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Designs UI/UX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177" y="1272411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7967" y="2345189"/>
            <a:ext cx="12547481" cy="7218621"/>
          </a:xfrm>
          <a:custGeom>
            <a:avLst/>
            <a:gdLst/>
            <a:ahLst/>
            <a:cxnLst/>
            <a:rect r="r" b="b" t="t" l="l"/>
            <a:pathLst>
              <a:path h="7218621" w="12547481">
                <a:moveTo>
                  <a:pt x="0" y="0"/>
                </a:moveTo>
                <a:lnTo>
                  <a:pt x="12547481" y="0"/>
                </a:lnTo>
                <a:lnTo>
                  <a:pt x="12547481" y="7218621"/>
                </a:lnTo>
                <a:lnTo>
                  <a:pt x="0" y="721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742334" cy="933640"/>
            <a:chOff x="0" y="0"/>
            <a:chExt cx="151682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2177" y="1272411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6998" y="1182166"/>
            <a:ext cx="5288266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Designs UI/UX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5223" y="395052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1034" y="1328692"/>
            <a:ext cx="12319646" cy="8688004"/>
          </a:xfrm>
          <a:custGeom>
            <a:avLst/>
            <a:gdLst/>
            <a:ahLst/>
            <a:cxnLst/>
            <a:rect r="r" b="b" t="t" l="l"/>
            <a:pathLst>
              <a:path h="8688004" w="12319646">
                <a:moveTo>
                  <a:pt x="0" y="0"/>
                </a:moveTo>
                <a:lnTo>
                  <a:pt x="12319646" y="0"/>
                </a:lnTo>
                <a:lnTo>
                  <a:pt x="12319646" y="8688004"/>
                </a:lnTo>
                <a:lnTo>
                  <a:pt x="0" y="868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1034" y="521861"/>
            <a:ext cx="5288266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Designs Game Loop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2106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7394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99867" y="3228210"/>
            <a:ext cx="15342632" cy="5200555"/>
          </a:xfrm>
          <a:custGeom>
            <a:avLst/>
            <a:gdLst/>
            <a:ahLst/>
            <a:cxnLst/>
            <a:rect r="r" b="b" t="t" l="l"/>
            <a:pathLst>
              <a:path h="5200555" w="15342632">
                <a:moveTo>
                  <a:pt x="0" y="0"/>
                </a:moveTo>
                <a:lnTo>
                  <a:pt x="15342632" y="0"/>
                </a:lnTo>
                <a:lnTo>
                  <a:pt x="15342632" y="5200555"/>
                </a:lnTo>
                <a:lnTo>
                  <a:pt x="0" y="520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6998" y="710859"/>
            <a:ext cx="56676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 Patterns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2177" y="801104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6998" y="1797097"/>
            <a:ext cx="9974331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SceneManager: Singleton and State Pattern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7394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6998" y="710859"/>
            <a:ext cx="56676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2177" y="801104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70149"/>
            <a:ext cx="16230600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Singleton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177" y="2545445"/>
            <a:ext cx="16230600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Only one instance of the Scene Manager exists throughout the game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2684" y="4057745"/>
            <a:ext cx="15342632" cy="5200555"/>
          </a:xfrm>
          <a:custGeom>
            <a:avLst/>
            <a:gdLst/>
            <a:ahLst/>
            <a:cxnLst/>
            <a:rect r="r" b="b" t="t" l="l"/>
            <a:pathLst>
              <a:path h="5200555" w="15342632">
                <a:moveTo>
                  <a:pt x="0" y="0"/>
                </a:moveTo>
                <a:lnTo>
                  <a:pt x="15342632" y="0"/>
                </a:lnTo>
                <a:lnTo>
                  <a:pt x="15342632" y="5200555"/>
                </a:lnTo>
                <a:lnTo>
                  <a:pt x="0" y="520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7394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01729" y="3788248"/>
            <a:ext cx="13884542" cy="5240926"/>
          </a:xfrm>
          <a:custGeom>
            <a:avLst/>
            <a:gdLst/>
            <a:ahLst/>
            <a:cxnLst/>
            <a:rect r="r" b="b" t="t" l="l"/>
            <a:pathLst>
              <a:path h="5240926" w="13884542">
                <a:moveTo>
                  <a:pt x="0" y="0"/>
                </a:moveTo>
                <a:lnTo>
                  <a:pt x="13884542" y="0"/>
                </a:lnTo>
                <a:lnTo>
                  <a:pt x="13884542" y="5240925"/>
                </a:lnTo>
                <a:lnTo>
                  <a:pt x="0" y="5240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6998" y="710859"/>
            <a:ext cx="56676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 Patterns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2177" y="801104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177" y="1770980"/>
            <a:ext cx="16230600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State Pattern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60551"/>
            <a:ext cx="16230600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State Pattern:  Each Scene is represented by a seperate state class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0890" y="3077965"/>
            <a:ext cx="5747000" cy="4951490"/>
          </a:xfrm>
          <a:custGeom>
            <a:avLst/>
            <a:gdLst/>
            <a:ahLst/>
            <a:cxnLst/>
            <a:rect r="r" b="b" t="t" l="l"/>
            <a:pathLst>
              <a:path h="4951490" w="5747000">
                <a:moveTo>
                  <a:pt x="0" y="0"/>
                </a:moveTo>
                <a:lnTo>
                  <a:pt x="5747000" y="0"/>
                </a:lnTo>
                <a:lnTo>
                  <a:pt x="5747000" y="4951490"/>
                </a:lnTo>
                <a:lnTo>
                  <a:pt x="0" y="495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0645" y="3111414"/>
            <a:ext cx="11345127" cy="4884593"/>
          </a:xfrm>
          <a:custGeom>
            <a:avLst/>
            <a:gdLst/>
            <a:ahLst/>
            <a:cxnLst/>
            <a:rect r="r" b="b" t="t" l="l"/>
            <a:pathLst>
              <a:path h="4884593" w="11345127">
                <a:moveTo>
                  <a:pt x="0" y="0"/>
                </a:moveTo>
                <a:lnTo>
                  <a:pt x="11345128" y="0"/>
                </a:lnTo>
                <a:lnTo>
                  <a:pt x="11345128" y="4884593"/>
                </a:lnTo>
                <a:lnTo>
                  <a:pt x="0" y="4884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57394"/>
            <a:ext cx="1742334" cy="933640"/>
            <a:chOff x="0" y="0"/>
            <a:chExt cx="15168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56998" y="710859"/>
            <a:ext cx="56676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 Patterns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177" y="801104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6998" y="1583372"/>
            <a:ext cx="9705341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Mouse Manager: Observer Design Pattern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7394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2177" y="4920696"/>
            <a:ext cx="7665879" cy="3240329"/>
          </a:xfrm>
          <a:custGeom>
            <a:avLst/>
            <a:gdLst/>
            <a:ahLst/>
            <a:cxnLst/>
            <a:rect r="r" b="b" t="t" l="l"/>
            <a:pathLst>
              <a:path h="3240329" w="7665879">
                <a:moveTo>
                  <a:pt x="0" y="0"/>
                </a:moveTo>
                <a:lnTo>
                  <a:pt x="7665879" y="0"/>
                </a:lnTo>
                <a:lnTo>
                  <a:pt x="7665879" y="3240329"/>
                </a:lnTo>
                <a:lnTo>
                  <a:pt x="0" y="324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6404" y="4266223"/>
            <a:ext cx="6871752" cy="4549274"/>
          </a:xfrm>
          <a:custGeom>
            <a:avLst/>
            <a:gdLst/>
            <a:ahLst/>
            <a:cxnLst/>
            <a:rect r="r" b="b" t="t" l="l"/>
            <a:pathLst>
              <a:path h="4549274" w="6871752">
                <a:moveTo>
                  <a:pt x="0" y="0"/>
                </a:moveTo>
                <a:lnTo>
                  <a:pt x="6871753" y="0"/>
                </a:lnTo>
                <a:lnTo>
                  <a:pt x="6871753" y="4549275"/>
                </a:lnTo>
                <a:lnTo>
                  <a:pt x="0" y="454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6998" y="710859"/>
            <a:ext cx="56676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 Patterns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177" y="801104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81806" y="1424359"/>
            <a:ext cx="9705341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Mouse Manager: Observer Design Pattern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01493"/>
            <a:ext cx="16230600" cy="158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The Mouse Manager extend the Mouse Adapter for handling mouse events, such as clicks and movements.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Notifying other objects in the game that are interested in mouse events.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742334" cy="933640"/>
            <a:chOff x="0" y="0"/>
            <a:chExt cx="15168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826" cy="812800"/>
            </a:xfrm>
            <a:custGeom>
              <a:avLst/>
              <a:gdLst/>
              <a:ahLst/>
              <a:cxnLst/>
              <a:rect r="r" b="b" t="t" l="l"/>
              <a:pathLst>
                <a:path h="812800" w="1516826">
                  <a:moveTo>
                    <a:pt x="0" y="0"/>
                  </a:moveTo>
                  <a:lnTo>
                    <a:pt x="1516826" y="0"/>
                  </a:lnTo>
                  <a:lnTo>
                    <a:pt x="15168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1682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72965" y="3515352"/>
            <a:ext cx="7300064" cy="4916153"/>
          </a:xfrm>
          <a:custGeom>
            <a:avLst/>
            <a:gdLst/>
            <a:ahLst/>
            <a:cxnLst/>
            <a:rect r="r" b="b" t="t" l="l"/>
            <a:pathLst>
              <a:path h="4916153" w="7300064">
                <a:moveTo>
                  <a:pt x="0" y="0"/>
                </a:moveTo>
                <a:lnTo>
                  <a:pt x="7300064" y="0"/>
                </a:lnTo>
                <a:lnTo>
                  <a:pt x="7300064" y="4916153"/>
                </a:lnTo>
                <a:lnTo>
                  <a:pt x="0" y="4916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6998" y="1182166"/>
            <a:ext cx="6604827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Designs: Game Algorithms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2177" y="1272411"/>
            <a:ext cx="1275381" cy="4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177" y="2263767"/>
            <a:ext cx="1432164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We have already group our classes into a specific group, such as: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GUI: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6882" y="1477732"/>
            <a:ext cx="11554235" cy="7331536"/>
          </a:xfrm>
          <a:custGeom>
            <a:avLst/>
            <a:gdLst/>
            <a:ahLst/>
            <a:cxnLst/>
            <a:rect r="r" b="b" t="t" l="l"/>
            <a:pathLst>
              <a:path h="7331536" w="11554235">
                <a:moveTo>
                  <a:pt x="0" y="0"/>
                </a:moveTo>
                <a:lnTo>
                  <a:pt x="11554236" y="0"/>
                </a:lnTo>
                <a:lnTo>
                  <a:pt x="11554236" y="7331536"/>
                </a:lnTo>
                <a:lnTo>
                  <a:pt x="0" y="733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8657"/>
            <a:ext cx="14321640" cy="61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Controller: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332518" y="9258300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5331644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515314" y="3125028"/>
            <a:ext cx="0" cy="6803362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7583" y="3885256"/>
            <a:ext cx="935462" cy="935462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4151" y="5204306"/>
            <a:ext cx="702325" cy="702325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51" r="0" b="-55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4151" y="6325475"/>
            <a:ext cx="702325" cy="702325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4151" y="7446644"/>
            <a:ext cx="702325" cy="702325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4151" y="8603071"/>
            <a:ext cx="702325" cy="702325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454" r="0" b="-16454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865400" y="860595"/>
            <a:ext cx="9039118" cy="6544321"/>
            <a:chOff x="0" y="0"/>
            <a:chExt cx="19050000" cy="13792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8"/>
              <a:stretch>
                <a:fillRect l="0" t="-7307" r="0" b="-3549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3"/>
              <a:stretch>
                <a:fillRect l="-17" t="0" r="-17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5420" y="3125028"/>
            <a:ext cx="219788" cy="21978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5420" y="9801225"/>
            <a:ext cx="219788" cy="21978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520006" y="7897166"/>
            <a:ext cx="6158108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</a:pPr>
            <a:r>
              <a:rPr lang="en-US" sz="4200">
                <a:solidFill>
                  <a:srgbClr val="FFFFFF"/>
                </a:solidFill>
                <a:latin typeface="Muli"/>
              </a:rPr>
              <a:t>NGUYỄN MINH ĐẠT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98423" y="8677801"/>
            <a:ext cx="420127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Muli"/>
              </a:rPr>
              <a:t>LEADER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7517" y="1568700"/>
            <a:ext cx="7932967" cy="7149600"/>
          </a:xfrm>
          <a:custGeom>
            <a:avLst/>
            <a:gdLst/>
            <a:ahLst/>
            <a:cxnLst/>
            <a:rect r="r" b="b" t="t" l="l"/>
            <a:pathLst>
              <a:path h="7149600" w="7932967">
                <a:moveTo>
                  <a:pt x="0" y="0"/>
                </a:moveTo>
                <a:lnTo>
                  <a:pt x="7932966" y="0"/>
                </a:lnTo>
                <a:lnTo>
                  <a:pt x="7932966" y="7149600"/>
                </a:lnTo>
                <a:lnTo>
                  <a:pt x="0" y="714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8657"/>
            <a:ext cx="1432164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Plant and Zombies: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499" y="1546618"/>
            <a:ext cx="13223002" cy="7193764"/>
          </a:xfrm>
          <a:custGeom>
            <a:avLst/>
            <a:gdLst/>
            <a:ahLst/>
            <a:cxnLst/>
            <a:rect r="r" b="b" t="t" l="l"/>
            <a:pathLst>
              <a:path h="7193764" w="13223002">
                <a:moveTo>
                  <a:pt x="0" y="0"/>
                </a:moveTo>
                <a:lnTo>
                  <a:pt x="13223002" y="0"/>
                </a:lnTo>
                <a:lnTo>
                  <a:pt x="13223002" y="7193764"/>
                </a:lnTo>
                <a:lnTo>
                  <a:pt x="0" y="719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8657"/>
            <a:ext cx="1432164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Resource: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4100" y="876300"/>
            <a:ext cx="6054336" cy="9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4100" y="3357345"/>
            <a:ext cx="1594751" cy="15947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4100" y="6166458"/>
            <a:ext cx="1594751" cy="15947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41672" y="3126260"/>
            <a:ext cx="12674955" cy="182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8"/>
              </a:lnSpc>
              <a:spcBef>
                <a:spcPct val="0"/>
              </a:spcBef>
            </a:pPr>
            <a:r>
              <a:rPr lang="en-US" sz="3491">
                <a:solidFill>
                  <a:srgbClr val="FFFFFF"/>
                </a:solidFill>
                <a:latin typeface="Open Sans"/>
              </a:rPr>
              <a:t>The game follows OOP fundamentals and incorporates all four main OOP elements (encapsulation, inheritance, abstraction, and polymorphism).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7801" y="3762506"/>
            <a:ext cx="1167351" cy="70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9"/>
              </a:lnSpc>
              <a:spcBef>
                <a:spcPct val="0"/>
              </a:spcBef>
            </a:pPr>
            <a:r>
              <a:rPr lang="en-US" sz="4235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1672" y="6331903"/>
            <a:ext cx="12240127" cy="120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8"/>
              </a:lnSpc>
              <a:spcBef>
                <a:spcPct val="0"/>
              </a:spcBef>
            </a:pPr>
            <a:r>
              <a:rPr lang="en-US" sz="3491">
                <a:solidFill>
                  <a:srgbClr val="FFFFFF"/>
                </a:solidFill>
                <a:latin typeface="Open Sans"/>
              </a:rPr>
              <a:t>In the future, have more levels with varied difficulty and improve game fluency, 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7801" y="6571619"/>
            <a:ext cx="1167351" cy="70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9"/>
              </a:lnSpc>
              <a:spcBef>
                <a:spcPct val="0"/>
              </a:spcBef>
            </a:pPr>
            <a:r>
              <a:rPr lang="en-US" sz="4235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4100" y="876300"/>
            <a:ext cx="6054336" cy="9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184" y="4676734"/>
            <a:ext cx="14952936" cy="58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3848" indent="-376924" lvl="1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FFFFFF"/>
                </a:solidFill>
                <a:latin typeface="Open Sans"/>
              </a:rPr>
              <a:t>GUI: https://www.youtube.com/watch?v=7GaAW-DdPuI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184" y="5853616"/>
            <a:ext cx="15424243" cy="58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848" indent="-376924" lvl="1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FFFFFF"/>
                </a:solidFill>
                <a:latin typeface="Open Sans"/>
              </a:rPr>
              <a:t>Solid Principle: https://www.youtube.com/watch?_jDNAf3CzeY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184" y="7210466"/>
            <a:ext cx="17047631" cy="58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848" indent="-376924" lvl="1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FFFFFF"/>
                </a:solidFill>
                <a:latin typeface="Open Sans"/>
              </a:rPr>
              <a:t>Mouse Listener: https://www.youtube.com/watch?v=jptf1Wd_omw&amp;t=197s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378" y="2396962"/>
            <a:ext cx="1136139" cy="80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hlinkClick r:id="rId2" tooltip="https://docs.google.com/document/d/1dnTNHCQeyIhZ7d74yK6RelidT9jtjbflZqotZH_4lzo/edit?usp=sharing"/>
              </a:rPr>
              <a:t>Test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4858" y="2613013"/>
            <a:ext cx="2023142" cy="7673987"/>
          </a:xfrm>
          <a:custGeom>
            <a:avLst/>
            <a:gdLst/>
            <a:ahLst/>
            <a:cxnLst/>
            <a:rect r="r" b="b" t="t" l="l"/>
            <a:pathLst>
              <a:path h="7673987" w="2023142">
                <a:moveTo>
                  <a:pt x="0" y="0"/>
                </a:moveTo>
                <a:lnTo>
                  <a:pt x="2023142" y="0"/>
                </a:lnTo>
                <a:lnTo>
                  <a:pt x="2023142" y="7673987"/>
                </a:lnTo>
                <a:lnTo>
                  <a:pt x="0" y="76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8974" y="1028700"/>
            <a:ext cx="2104159" cy="9258300"/>
          </a:xfrm>
          <a:custGeom>
            <a:avLst/>
            <a:gdLst/>
            <a:ahLst/>
            <a:cxnLst/>
            <a:rect r="r" b="b" t="t" l="l"/>
            <a:pathLst>
              <a:path h="9258300" w="2104159">
                <a:moveTo>
                  <a:pt x="0" y="0"/>
                </a:moveTo>
                <a:lnTo>
                  <a:pt x="2104159" y="0"/>
                </a:lnTo>
                <a:lnTo>
                  <a:pt x="210415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284867" y="1028700"/>
            <a:ext cx="2104159" cy="9258300"/>
          </a:xfrm>
          <a:custGeom>
            <a:avLst/>
            <a:gdLst/>
            <a:ahLst/>
            <a:cxnLst/>
            <a:rect r="r" b="b" t="t" l="l"/>
            <a:pathLst>
              <a:path h="9258300" w="2104159">
                <a:moveTo>
                  <a:pt x="2104159" y="0"/>
                </a:moveTo>
                <a:lnTo>
                  <a:pt x="0" y="0"/>
                </a:lnTo>
                <a:lnTo>
                  <a:pt x="0" y="9258300"/>
                </a:lnTo>
                <a:lnTo>
                  <a:pt x="2104159" y="9258300"/>
                </a:lnTo>
                <a:lnTo>
                  <a:pt x="21041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2613013"/>
            <a:ext cx="2023142" cy="7673987"/>
          </a:xfrm>
          <a:custGeom>
            <a:avLst/>
            <a:gdLst/>
            <a:ahLst/>
            <a:cxnLst/>
            <a:rect r="r" b="b" t="t" l="l"/>
            <a:pathLst>
              <a:path h="7673987" w="2023142">
                <a:moveTo>
                  <a:pt x="2023142" y="0"/>
                </a:moveTo>
                <a:lnTo>
                  <a:pt x="0" y="0"/>
                </a:lnTo>
                <a:lnTo>
                  <a:pt x="0" y="7673987"/>
                </a:lnTo>
                <a:lnTo>
                  <a:pt x="2023142" y="7673987"/>
                </a:lnTo>
                <a:lnTo>
                  <a:pt x="2023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9606" y="1057562"/>
            <a:ext cx="4028788" cy="4028788"/>
          </a:xfrm>
          <a:custGeom>
            <a:avLst/>
            <a:gdLst/>
            <a:ahLst/>
            <a:cxnLst/>
            <a:rect r="r" b="b" t="t" l="l"/>
            <a:pathLst>
              <a:path h="4028788" w="4028788">
                <a:moveTo>
                  <a:pt x="0" y="0"/>
                </a:moveTo>
                <a:lnTo>
                  <a:pt x="4028788" y="0"/>
                </a:lnTo>
                <a:lnTo>
                  <a:pt x="4028788" y="4028788"/>
                </a:lnTo>
                <a:lnTo>
                  <a:pt x="0" y="402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00164" y="3756454"/>
            <a:ext cx="10487673" cy="394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62"/>
              </a:lnSpc>
            </a:pPr>
            <a:r>
              <a:rPr lang="en-US" sz="16195">
                <a:solidFill>
                  <a:srgbClr val="FFFFFF"/>
                </a:solidFill>
                <a:latin typeface="Muli"/>
              </a:rPr>
              <a:t>THANK</a:t>
            </a:r>
          </a:p>
          <a:p>
            <a:pPr algn="ctr">
              <a:lnSpc>
                <a:spcPts val="15062"/>
              </a:lnSpc>
            </a:pPr>
            <a:r>
              <a:rPr lang="en-US" sz="16195">
                <a:solidFill>
                  <a:srgbClr val="FFFFFF"/>
                </a:solidFill>
                <a:latin typeface="Muli"/>
              </a:rPr>
              <a:t>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257771" y="1710223"/>
            <a:ext cx="1885630" cy="658256"/>
          </a:xfrm>
          <a:custGeom>
            <a:avLst/>
            <a:gdLst/>
            <a:ahLst/>
            <a:cxnLst/>
            <a:rect r="r" b="b" t="t" l="l"/>
            <a:pathLst>
              <a:path h="658256" w="1885630">
                <a:moveTo>
                  <a:pt x="0" y="0"/>
                </a:moveTo>
                <a:lnTo>
                  <a:pt x="1885631" y="0"/>
                </a:lnTo>
                <a:lnTo>
                  <a:pt x="1885631" y="658257"/>
                </a:lnTo>
                <a:lnTo>
                  <a:pt x="0" y="658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144598" y="1710223"/>
            <a:ext cx="1885630" cy="658256"/>
          </a:xfrm>
          <a:custGeom>
            <a:avLst/>
            <a:gdLst/>
            <a:ahLst/>
            <a:cxnLst/>
            <a:rect r="r" b="b" t="t" l="l"/>
            <a:pathLst>
              <a:path h="658256" w="1885630">
                <a:moveTo>
                  <a:pt x="1885631" y="0"/>
                </a:moveTo>
                <a:lnTo>
                  <a:pt x="0" y="0"/>
                </a:lnTo>
                <a:lnTo>
                  <a:pt x="0" y="658257"/>
                </a:lnTo>
                <a:lnTo>
                  <a:pt x="1885631" y="658257"/>
                </a:lnTo>
                <a:lnTo>
                  <a:pt x="1885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11215" y="631973"/>
            <a:ext cx="2996082" cy="533847"/>
          </a:xfrm>
          <a:custGeom>
            <a:avLst/>
            <a:gdLst/>
            <a:ahLst/>
            <a:cxnLst/>
            <a:rect r="r" b="b" t="t" l="l"/>
            <a:pathLst>
              <a:path h="533847" w="2996082">
                <a:moveTo>
                  <a:pt x="0" y="0"/>
                </a:moveTo>
                <a:lnTo>
                  <a:pt x="2996082" y="0"/>
                </a:lnTo>
                <a:lnTo>
                  <a:pt x="2996082" y="533847"/>
                </a:lnTo>
                <a:lnTo>
                  <a:pt x="0" y="533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003133" y="631973"/>
            <a:ext cx="2996082" cy="533847"/>
          </a:xfrm>
          <a:custGeom>
            <a:avLst/>
            <a:gdLst/>
            <a:ahLst/>
            <a:cxnLst/>
            <a:rect r="r" b="b" t="t" l="l"/>
            <a:pathLst>
              <a:path h="533847" w="2996082">
                <a:moveTo>
                  <a:pt x="2996082" y="0"/>
                </a:moveTo>
                <a:lnTo>
                  <a:pt x="0" y="0"/>
                </a:lnTo>
                <a:lnTo>
                  <a:pt x="0" y="533847"/>
                </a:lnTo>
                <a:lnTo>
                  <a:pt x="2996082" y="533847"/>
                </a:lnTo>
                <a:lnTo>
                  <a:pt x="29960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28251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0" y="0"/>
                </a:moveTo>
                <a:lnTo>
                  <a:pt x="2569789" y="0"/>
                </a:lnTo>
                <a:lnTo>
                  <a:pt x="2569789" y="747575"/>
                </a:lnTo>
                <a:lnTo>
                  <a:pt x="0" y="7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89960" y="9539425"/>
            <a:ext cx="2569790" cy="747575"/>
          </a:xfrm>
          <a:custGeom>
            <a:avLst/>
            <a:gdLst/>
            <a:ahLst/>
            <a:cxnLst/>
            <a:rect r="r" b="b" t="t" l="l"/>
            <a:pathLst>
              <a:path h="747575" w="2569790">
                <a:moveTo>
                  <a:pt x="2569789" y="0"/>
                </a:moveTo>
                <a:lnTo>
                  <a:pt x="0" y="0"/>
                </a:lnTo>
                <a:lnTo>
                  <a:pt x="0" y="747575"/>
                </a:lnTo>
                <a:lnTo>
                  <a:pt x="2569789" y="747575"/>
                </a:lnTo>
                <a:lnTo>
                  <a:pt x="256978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5089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0" y="0"/>
                </a:moveTo>
                <a:lnTo>
                  <a:pt x="2599346" y="0"/>
                </a:lnTo>
                <a:lnTo>
                  <a:pt x="2599346" y="2599346"/>
                </a:lnTo>
                <a:lnTo>
                  <a:pt x="0" y="25993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137762" y="7687654"/>
            <a:ext cx="2599346" cy="2599346"/>
          </a:xfrm>
          <a:custGeom>
            <a:avLst/>
            <a:gdLst/>
            <a:ahLst/>
            <a:cxnLst/>
            <a:rect r="r" b="b" t="t" l="l"/>
            <a:pathLst>
              <a:path h="2599346" w="2599346">
                <a:moveTo>
                  <a:pt x="2599346" y="0"/>
                </a:moveTo>
                <a:lnTo>
                  <a:pt x="0" y="0"/>
                </a:lnTo>
                <a:lnTo>
                  <a:pt x="0" y="2599346"/>
                </a:lnTo>
                <a:lnTo>
                  <a:pt x="2599346" y="2599346"/>
                </a:lnTo>
                <a:lnTo>
                  <a:pt x="25993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17623" y="9407784"/>
            <a:ext cx="1852754" cy="879216"/>
          </a:xfrm>
          <a:custGeom>
            <a:avLst/>
            <a:gdLst/>
            <a:ahLst/>
            <a:cxnLst/>
            <a:rect r="r" b="b" t="t" l="l"/>
            <a:pathLst>
              <a:path h="879216" w="1852754">
                <a:moveTo>
                  <a:pt x="0" y="0"/>
                </a:moveTo>
                <a:lnTo>
                  <a:pt x="1852754" y="0"/>
                </a:lnTo>
                <a:lnTo>
                  <a:pt x="1852754" y="879216"/>
                </a:lnTo>
                <a:lnTo>
                  <a:pt x="0" y="8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42069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0" y="0"/>
                </a:moveTo>
                <a:lnTo>
                  <a:pt x="1826746" y="0"/>
                </a:lnTo>
                <a:lnTo>
                  <a:pt x="1826746" y="657628"/>
                </a:lnTo>
                <a:lnTo>
                  <a:pt x="0" y="6576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2059" y="9420673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0" y="0"/>
                </a:moveTo>
                <a:lnTo>
                  <a:pt x="2268953" y="0"/>
                </a:lnTo>
                <a:lnTo>
                  <a:pt x="2268953" y="866327"/>
                </a:lnTo>
                <a:lnTo>
                  <a:pt x="0" y="8663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919185" y="9629372"/>
            <a:ext cx="1826745" cy="657628"/>
          </a:xfrm>
          <a:custGeom>
            <a:avLst/>
            <a:gdLst/>
            <a:ahLst/>
            <a:cxnLst/>
            <a:rect r="r" b="b" t="t" l="l"/>
            <a:pathLst>
              <a:path h="657628" w="1826745">
                <a:moveTo>
                  <a:pt x="1826746" y="0"/>
                </a:moveTo>
                <a:lnTo>
                  <a:pt x="0" y="0"/>
                </a:lnTo>
                <a:lnTo>
                  <a:pt x="0" y="657628"/>
                </a:lnTo>
                <a:lnTo>
                  <a:pt x="1826746" y="657628"/>
                </a:lnTo>
                <a:lnTo>
                  <a:pt x="182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816988" y="9407784"/>
            <a:ext cx="2268953" cy="866327"/>
          </a:xfrm>
          <a:custGeom>
            <a:avLst/>
            <a:gdLst/>
            <a:ahLst/>
            <a:cxnLst/>
            <a:rect r="r" b="b" t="t" l="l"/>
            <a:pathLst>
              <a:path h="866327" w="2268953">
                <a:moveTo>
                  <a:pt x="2268953" y="0"/>
                </a:moveTo>
                <a:lnTo>
                  <a:pt x="0" y="0"/>
                </a:lnTo>
                <a:lnTo>
                  <a:pt x="0" y="866328"/>
                </a:lnTo>
                <a:lnTo>
                  <a:pt x="2268953" y="866328"/>
                </a:lnTo>
                <a:lnTo>
                  <a:pt x="2268953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332518" y="9258300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5331644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515314" y="3125028"/>
            <a:ext cx="0" cy="6353061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7583" y="4675769"/>
            <a:ext cx="935462" cy="935462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551" r="0" b="-55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4151" y="3604183"/>
            <a:ext cx="702325" cy="702325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5101" y="6031317"/>
            <a:ext cx="702325" cy="702325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4151" y="7039681"/>
            <a:ext cx="702325" cy="702325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4151" y="8204813"/>
            <a:ext cx="702325" cy="702325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454" r="0" b="-16454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913445" y="613096"/>
            <a:ext cx="9039118" cy="6544321"/>
            <a:chOff x="0" y="0"/>
            <a:chExt cx="19050000" cy="13792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8"/>
              <a:stretch>
                <a:fillRect l="0" t="-8673" r="0" b="-35704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3"/>
              <a:stretch>
                <a:fillRect l="-17" t="0" r="-17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5420" y="3015134"/>
            <a:ext cx="219788" cy="21978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5420" y="9258300"/>
            <a:ext cx="219788" cy="21978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520006" y="7897166"/>
            <a:ext cx="6866306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</a:pPr>
            <a:r>
              <a:rPr lang="en-US" sz="4200">
                <a:solidFill>
                  <a:srgbClr val="FFFFFF"/>
                </a:solidFill>
                <a:latin typeface="Muli"/>
              </a:rPr>
              <a:t>HÀ ANH KHOA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52522" y="8613125"/>
            <a:ext cx="420127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Muli"/>
              </a:rPr>
              <a:t>MEMBER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332518" y="9258300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5331644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515314" y="3234922"/>
            <a:ext cx="0" cy="6451887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7583" y="6045806"/>
            <a:ext cx="935462" cy="935462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0081" y="3822007"/>
            <a:ext cx="702325" cy="702325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0081" y="4933906"/>
            <a:ext cx="702325" cy="702325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51" r="0" b="-55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0081" y="7390844"/>
            <a:ext cx="702325" cy="702325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4151" y="8351291"/>
            <a:ext cx="702325" cy="702325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454" r="0" b="-16454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913445" y="613096"/>
            <a:ext cx="9039118" cy="6544321"/>
            <a:chOff x="0" y="0"/>
            <a:chExt cx="19050000" cy="13792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4280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3"/>
              <a:stretch>
                <a:fillRect l="-17" t="0" r="-17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5420" y="3125028"/>
            <a:ext cx="219788" cy="21978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5420" y="9467021"/>
            <a:ext cx="219788" cy="21978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791104" y="7897166"/>
            <a:ext cx="6158108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</a:pPr>
            <a:r>
              <a:rPr lang="en-US" sz="4200">
                <a:solidFill>
                  <a:srgbClr val="FFFFFF"/>
                </a:solidFill>
                <a:latin typeface="Muli"/>
              </a:rPr>
              <a:t>NGUYỄN HẢI PHÚ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9521" y="8630705"/>
            <a:ext cx="420127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Muli"/>
              </a:rPr>
              <a:t>MEMBER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332518" y="9258300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5331644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515314" y="3125028"/>
            <a:ext cx="0" cy="6803362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7583" y="7171778"/>
            <a:ext cx="935462" cy="935462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4151" y="4871779"/>
            <a:ext cx="702325" cy="702325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51" r="0" b="-55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4151" y="3721779"/>
            <a:ext cx="702325" cy="702325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4151" y="6021779"/>
            <a:ext cx="702325" cy="702325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4151" y="8554916"/>
            <a:ext cx="702325" cy="702325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454" r="0" b="-16454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913445" y="613096"/>
            <a:ext cx="9039118" cy="6544321"/>
            <a:chOff x="0" y="0"/>
            <a:chExt cx="19050000" cy="13792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4280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3"/>
              <a:stretch>
                <a:fillRect l="-17" t="0" r="-17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520006" y="7897166"/>
            <a:ext cx="6158108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</a:pPr>
            <a:r>
              <a:rPr lang="en-US" sz="4200">
                <a:solidFill>
                  <a:srgbClr val="FFFFFF"/>
                </a:solidFill>
                <a:latin typeface="Muli"/>
              </a:rPr>
              <a:t>ĐẶNG HOÀNG NAM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32367" y="8612066"/>
            <a:ext cx="420127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Muli"/>
              </a:rPr>
              <a:t>MEMBER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ixelated Flower Bed"/>
          <p:cNvSpPr/>
          <p:nvPr/>
        </p:nvSpPr>
        <p:spPr>
          <a:xfrm flipH="true" flipV="false" rot="0">
            <a:off x="9332518" y="9258300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Street Lamp"/>
          <p:cNvSpPr/>
          <p:nvPr/>
        </p:nvSpPr>
        <p:spPr>
          <a:xfrm flipH="true" flipV="false" rot="0">
            <a:off x="15331644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s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s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515314" y="3125028"/>
            <a:ext cx="0" cy="6803362"/>
          </a:xfrm>
          <a:prstGeom prst="line">
            <a:avLst/>
          </a:prstGeom>
          <a:ln cap="flat" w="38100">
            <a:solidFill>
              <a:srgbClr val="FFE7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7583" y="8555975"/>
            <a:ext cx="935462" cy="935462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454" r="0" b="-1645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4151" y="3537563"/>
            <a:ext cx="702325" cy="702325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64151" y="4792338"/>
            <a:ext cx="702325" cy="702325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51" r="0" b="-55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4151" y="6047112"/>
            <a:ext cx="702325" cy="702325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4151" y="7301887"/>
            <a:ext cx="702325" cy="702325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741843" y="1146263"/>
            <a:ext cx="9039118" cy="6544321"/>
            <a:chOff x="0" y="0"/>
            <a:chExt cx="19050000" cy="13792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13"/>
              <a:stretch>
                <a:fillRect l="0" t="-808" r="0" b="-8898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4"/>
              <a:stretch>
                <a:fillRect l="-17" t="0" r="-17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201854" y="7980665"/>
            <a:ext cx="6462299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0"/>
              </a:lnSpc>
            </a:pPr>
            <a:r>
              <a:rPr lang="en-US" sz="4200">
                <a:solidFill>
                  <a:srgbClr val="FFFFFF"/>
                </a:solidFill>
                <a:latin typeface="Muli"/>
              </a:rPr>
              <a:t>NGUYỄN HOÀNG THIỆN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60765" y="8859349"/>
            <a:ext cx="420127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3200">
                <a:solidFill>
                  <a:srgbClr val="FFFFFF"/>
                </a:solidFill>
                <a:latin typeface="Muli"/>
              </a:rPr>
              <a:t>MEMBER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36106"/>
            <a:ext cx="3810537" cy="6350894"/>
          </a:xfrm>
          <a:custGeom>
            <a:avLst/>
            <a:gdLst/>
            <a:ahLst/>
            <a:cxnLst/>
            <a:rect r="r" b="b" t="t" l="l"/>
            <a:pathLst>
              <a:path h="6350894" w="3810537">
                <a:moveTo>
                  <a:pt x="0" y="0"/>
                </a:moveTo>
                <a:lnTo>
                  <a:pt x="3810537" y="0"/>
                </a:lnTo>
                <a:lnTo>
                  <a:pt x="3810537" y="6350894"/>
                </a:lnTo>
                <a:lnTo>
                  <a:pt x="0" y="635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4722" y="4628850"/>
            <a:ext cx="3775529" cy="5658150"/>
          </a:xfrm>
          <a:custGeom>
            <a:avLst/>
            <a:gdLst/>
            <a:ahLst/>
            <a:cxnLst/>
            <a:rect r="r" b="b" t="t" l="l"/>
            <a:pathLst>
              <a:path h="5658150" w="3775529">
                <a:moveTo>
                  <a:pt x="0" y="0"/>
                </a:moveTo>
                <a:lnTo>
                  <a:pt x="3775529" y="0"/>
                </a:lnTo>
                <a:lnTo>
                  <a:pt x="3775529" y="5658150"/>
                </a:lnTo>
                <a:lnTo>
                  <a:pt x="0" y="565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29" y="8439714"/>
            <a:ext cx="1027763" cy="1847286"/>
          </a:xfrm>
          <a:custGeom>
            <a:avLst/>
            <a:gdLst/>
            <a:ahLst/>
            <a:cxnLst/>
            <a:rect r="r" b="b" t="t" l="l"/>
            <a:pathLst>
              <a:path h="1847286" w="1027763">
                <a:moveTo>
                  <a:pt x="0" y="0"/>
                </a:moveTo>
                <a:lnTo>
                  <a:pt x="1027763" y="0"/>
                </a:lnTo>
                <a:lnTo>
                  <a:pt x="1027763" y="1847286"/>
                </a:lnTo>
                <a:lnTo>
                  <a:pt x="0" y="1847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8482" y="6172200"/>
            <a:ext cx="2311769" cy="4114800"/>
          </a:xfrm>
          <a:custGeom>
            <a:avLst/>
            <a:gdLst/>
            <a:ahLst/>
            <a:cxnLst/>
            <a:rect r="r" b="b" t="t" l="l"/>
            <a:pathLst>
              <a:path h="4114800" w="2311769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7629" y="8744775"/>
            <a:ext cx="3249899" cy="1542225"/>
          </a:xfrm>
          <a:custGeom>
            <a:avLst/>
            <a:gdLst/>
            <a:ahLst/>
            <a:cxnLst/>
            <a:rect r="r" b="b" t="t" l="l"/>
            <a:pathLst>
              <a:path h="1542225" w="3249899">
                <a:moveTo>
                  <a:pt x="0" y="0"/>
                </a:moveTo>
                <a:lnTo>
                  <a:pt x="3249899" y="0"/>
                </a:lnTo>
                <a:lnTo>
                  <a:pt x="3249899" y="1542225"/>
                </a:lnTo>
                <a:lnTo>
                  <a:pt x="0" y="1542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0970" y="1721963"/>
            <a:ext cx="6335190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"/>
              </a:rPr>
              <a:t>OUR PROJECT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700182" y="577770"/>
            <a:ext cx="677751" cy="6777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00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00182" y="1771610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00182" y="2965451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C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00182" y="4159291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21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799870" y="579684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Abstract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91002" y="75376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99870" y="1773524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Objective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91002" y="194760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99870" y="3077258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Game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91002" y="314144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99870" y="4161204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UML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91002" y="433528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700182" y="5351391"/>
            <a:ext cx="677751" cy="67775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509A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799870" y="5353305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Methodology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91002" y="552738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Freeform 35" id="35"/>
          <p:cNvSpPr/>
          <p:nvPr/>
        </p:nvSpPr>
        <p:spPr>
          <a:xfrm flipH="true" flipV="false" rot="0">
            <a:off x="16681517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700182" y="6543492"/>
            <a:ext cx="677751" cy="6777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509A8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799870" y="6545405"/>
            <a:ext cx="4343926" cy="3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Conclusion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91002" y="6719489"/>
            <a:ext cx="496110" cy="29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name="AutoShape 42" id="42"/>
          <p:cNvSpPr/>
          <p:nvPr/>
        </p:nvSpPr>
        <p:spPr>
          <a:xfrm rot="0">
            <a:off x="10059902" y="628386"/>
            <a:ext cx="9552" cy="7498063"/>
          </a:xfrm>
          <a:prstGeom prst="rect">
            <a:avLst/>
          </a:prstGeom>
          <a:solidFill>
            <a:srgbClr val="FFE700"/>
          </a:solidFill>
        </p:spPr>
      </p:sp>
      <p:grpSp>
        <p:nvGrpSpPr>
          <p:cNvPr name="Group 43" id="43"/>
          <p:cNvGrpSpPr/>
          <p:nvPr/>
        </p:nvGrpSpPr>
        <p:grpSpPr>
          <a:xfrm rot="0">
            <a:off x="9940483" y="562555"/>
            <a:ext cx="219788" cy="219788"/>
            <a:chOff x="0" y="0"/>
            <a:chExt cx="6350000" cy="6350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9940483" y="1976183"/>
            <a:ext cx="219788" cy="219788"/>
            <a:chOff x="0" y="0"/>
            <a:chExt cx="6350000" cy="6350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950008" y="3253710"/>
            <a:ext cx="219788" cy="219788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9940483" y="5639651"/>
            <a:ext cx="219788" cy="219788"/>
            <a:chOff x="0" y="0"/>
            <a:chExt cx="6350000" cy="63500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940483" y="6772473"/>
            <a:ext cx="219788" cy="219788"/>
            <a:chOff x="0" y="0"/>
            <a:chExt cx="6350000" cy="63500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9940483" y="4447550"/>
            <a:ext cx="219788" cy="219788"/>
            <a:chOff x="0" y="0"/>
            <a:chExt cx="6350000" cy="63500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950008" y="7906661"/>
            <a:ext cx="219788" cy="219788"/>
            <a:chOff x="0" y="0"/>
            <a:chExt cx="6350000" cy="63500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700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0700182" y="7677680"/>
            <a:ext cx="677751" cy="67775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28AD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1799870" y="7679594"/>
            <a:ext cx="43439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References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791002" y="785367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0" y="0"/>
                </a:moveTo>
                <a:lnTo>
                  <a:pt x="9144000" y="0"/>
                </a:lnTo>
                <a:lnTo>
                  <a:pt x="9144000" y="1379913"/>
                </a:lnTo>
                <a:lnTo>
                  <a:pt x="0" y="137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8907087"/>
            <a:ext cx="9144000" cy="1379913"/>
          </a:xfrm>
          <a:custGeom>
            <a:avLst/>
            <a:gdLst/>
            <a:ahLst/>
            <a:cxnLst/>
            <a:rect r="r" b="b" t="t" l="l"/>
            <a:pathLst>
              <a:path h="1379913" w="9144000">
                <a:moveTo>
                  <a:pt x="9144000" y="0"/>
                </a:moveTo>
                <a:lnTo>
                  <a:pt x="0" y="0"/>
                </a:lnTo>
                <a:lnTo>
                  <a:pt x="0" y="1379913"/>
                </a:lnTo>
                <a:lnTo>
                  <a:pt x="9144000" y="13799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4885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0" y="0"/>
                </a:moveTo>
                <a:lnTo>
                  <a:pt x="2882084" y="0"/>
                </a:lnTo>
                <a:lnTo>
                  <a:pt x="2882084" y="5764168"/>
                </a:lnTo>
                <a:lnTo>
                  <a:pt x="0" y="576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71031" y="4522832"/>
            <a:ext cx="2882084" cy="5764168"/>
          </a:xfrm>
          <a:custGeom>
            <a:avLst/>
            <a:gdLst/>
            <a:ahLst/>
            <a:cxnLst/>
            <a:rect r="r" b="b" t="t" l="l"/>
            <a:pathLst>
              <a:path h="5764168" w="2882084">
                <a:moveTo>
                  <a:pt x="2882084" y="0"/>
                </a:moveTo>
                <a:lnTo>
                  <a:pt x="0" y="0"/>
                </a:lnTo>
                <a:lnTo>
                  <a:pt x="0" y="5764168"/>
                </a:lnTo>
                <a:lnTo>
                  <a:pt x="2882084" y="5764168"/>
                </a:lnTo>
                <a:lnTo>
                  <a:pt x="2882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0752" y="7711881"/>
            <a:ext cx="5426497" cy="2575119"/>
          </a:xfrm>
          <a:custGeom>
            <a:avLst/>
            <a:gdLst/>
            <a:ahLst/>
            <a:cxnLst/>
            <a:rect r="r" b="b" t="t" l="l"/>
            <a:pathLst>
              <a:path h="2575119" w="5426497">
                <a:moveTo>
                  <a:pt x="0" y="0"/>
                </a:moveTo>
                <a:lnTo>
                  <a:pt x="5426496" y="0"/>
                </a:lnTo>
                <a:lnTo>
                  <a:pt x="5426496" y="2575119"/>
                </a:lnTo>
                <a:lnTo>
                  <a:pt x="0" y="257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76542" y="1542650"/>
            <a:ext cx="12334916" cy="155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6"/>
              </a:lnSpc>
              <a:spcBef>
                <a:spcPct val="0"/>
              </a:spcBef>
            </a:pPr>
            <a:r>
              <a:rPr lang="en-US" sz="9054">
                <a:solidFill>
                  <a:srgbClr val="FFFFFF"/>
                </a:solidFill>
                <a:latin typeface="Muli"/>
              </a:rPr>
              <a:t>ABSTRACT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8269" y="3335943"/>
            <a:ext cx="10931461" cy="375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We are developing a game project, “Plant vs Zombies”, for our “Object Oriented Programming” course, which is a four-credit subject in our degree program.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This project was chosen to enhance our development process, improve our Java skills, and apply the theoretical knowledge we’ve learned in class.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Combining the work of teams covering multiple disciplines (art, music, acting, programming, etc.)</a:t>
            </a:r>
          </a:p>
          <a:p>
            <a:pPr algn="just">
              <a:lnSpc>
                <a:spcPts val="331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901719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DAFyv3LOnMw</dc:identifier>
  <dcterms:modified xsi:type="dcterms:W3CDTF">2011-08-01T06:04:30Z</dcterms:modified>
  <cp:revision>1</cp:revision>
  <dc:title>OOP Project</dc:title>
</cp:coreProperties>
</file>